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Abril Fatface"/>
      <p:regular r:id="rId21"/>
    </p:embeddedFont>
    <p:embeddedFont>
      <p:font typeface="Lato Hairline"/>
      <p:regular r:id="rId22"/>
      <p:bold r:id="rId23"/>
      <p:italic r:id="rId24"/>
      <p:boldItalic r:id="rId25"/>
    </p:embeddedFont>
    <p:embeddedFont>
      <p:font typeface="Lato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LatoHairline-regular.fntdata"/><Relationship Id="rId21" Type="http://schemas.openxmlformats.org/officeDocument/2006/relationships/font" Target="fonts/AbrilFatface-regular.fntdata"/><Relationship Id="rId24" Type="http://schemas.openxmlformats.org/officeDocument/2006/relationships/font" Target="fonts/LatoHairline-italic.fntdata"/><Relationship Id="rId23" Type="http://schemas.openxmlformats.org/officeDocument/2006/relationships/font" Target="fonts/LatoHairlin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Light-regular.fntdata"/><Relationship Id="rId25" Type="http://schemas.openxmlformats.org/officeDocument/2006/relationships/font" Target="fonts/LatoHairline-boldItalic.fntdata"/><Relationship Id="rId28" Type="http://schemas.openxmlformats.org/officeDocument/2006/relationships/font" Target="fonts/LatoLight-italic.fntdata"/><Relationship Id="rId27" Type="http://schemas.openxmlformats.org/officeDocument/2006/relationships/font" Target="fonts/Lat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ato-regular.fntdata"/><Relationship Id="rId16" Type="http://schemas.openxmlformats.org/officeDocument/2006/relationships/slide" Target="slides/slide12.xml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34d8a1c6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34d8a1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615ecbbd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615ecb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2329924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232992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2c72342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2c7234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309af30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309af3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34d8a1c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34d8a1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Google Shape;10;p2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Google Shape;55;p12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hyperlink" Target="https://youtu.be/mc9gUm1mMz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51275" y="998900"/>
            <a:ext cx="8183400" cy="3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Warm Up: (Make a new Daily Warm up/Summaries sheet)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Explain how the Saguaro Cactus has developed plant adaptations to survive in the Sonoran Desert (2 things).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Homework: Study Guide, Flower Parts Vocab. (Quizlet)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Agenda: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-Flower Notes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-Brain Pop Pollination notes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Announcement: Plicker quiz from Tuesday is on Powerschool. If you were absent I should already have your Daily WU and Summaries sheet. *NEW* If you did poorly on the quiz you can turn in your WU/summaries sheet for points back.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457200" y="14150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Monday 11/26/2018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6CO</a:t>
            </a:r>
            <a:r>
              <a:rPr b="1" lang="en" sz="1400">
                <a:latin typeface="Lato"/>
                <a:ea typeface="Lato"/>
                <a:cs typeface="Lato"/>
                <a:sym typeface="Lato"/>
              </a:rPr>
              <a:t>2 </a:t>
            </a:r>
            <a:r>
              <a:rPr b="1" lang="en" sz="3600">
                <a:latin typeface="Lato"/>
                <a:ea typeface="Lato"/>
                <a:cs typeface="Lato"/>
                <a:sym typeface="Lato"/>
              </a:rPr>
              <a:t>+ 6H</a:t>
            </a:r>
            <a:r>
              <a:rPr b="1" lang="en" sz="1400"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en" sz="3600">
                <a:latin typeface="Lato"/>
                <a:ea typeface="Lato"/>
                <a:cs typeface="Lato"/>
                <a:sym typeface="Lato"/>
              </a:rPr>
              <a:t>O=&gt; C</a:t>
            </a:r>
            <a:r>
              <a:rPr b="1" lang="en" sz="1400"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lang="en" sz="3600">
                <a:latin typeface="Lato"/>
                <a:ea typeface="Lato"/>
                <a:cs typeface="Lato"/>
                <a:sym typeface="Lato"/>
              </a:rPr>
              <a:t>H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12</a:t>
            </a:r>
            <a:r>
              <a:rPr b="1" lang="en" sz="3600"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6 </a:t>
            </a:r>
            <a:r>
              <a:rPr b="1" lang="en" sz="3600">
                <a:latin typeface="Lato"/>
                <a:ea typeface="Lato"/>
                <a:cs typeface="Lato"/>
                <a:sym typeface="Lato"/>
              </a:rPr>
              <a:t>+ 6O</a:t>
            </a:r>
            <a:r>
              <a:rPr b="1" lang="en" sz="1400">
                <a:latin typeface="Lato"/>
                <a:ea typeface="Lato"/>
                <a:cs typeface="Lato"/>
                <a:sym typeface="Lato"/>
              </a:rPr>
              <a:t>2</a:t>
            </a:r>
            <a:endParaRPr b="1"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4294967295" type="title"/>
          </p:nvPr>
        </p:nvSpPr>
        <p:spPr>
          <a:xfrm>
            <a:off x="808375" y="467700"/>
            <a:ext cx="6823800" cy="71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Thurs. 12/6/2018</a:t>
            </a:r>
            <a:endParaRPr b="1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914400" y="1314875"/>
            <a:ext cx="6520200" cy="3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H</a:t>
            </a:r>
            <a:r>
              <a:rPr lang="en" sz="24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omework: Plickers Quiz tomorrow, P/CR table and Exit Ticket (if not finished)</a:t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Warm Up: Nettles, thorns,and spikes are all examples of what kind of plant adaptation?</a:t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Agenda: P/CR Cornell Notes (Google Classroom)</a:t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00"/>
                </a:highlight>
                <a:latin typeface="Abril Fatface"/>
                <a:ea typeface="Abril Fatface"/>
                <a:cs typeface="Abril Fatface"/>
                <a:sym typeface="Abril Fatface"/>
              </a:rPr>
              <a:t>P/CR table and Exit Ticket (Science Voyages p.244) </a:t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4294967295" type="title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674150" y="741275"/>
            <a:ext cx="6609000" cy="513000"/>
          </a:xfrm>
          <a:prstGeom prst="rect">
            <a:avLst/>
          </a:prstGeom>
          <a:solidFill>
            <a:srgbClr val="A6BC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bril Fatface"/>
                <a:ea typeface="Abril Fatface"/>
                <a:cs typeface="Abril Fatface"/>
                <a:sym typeface="Abril Fatface"/>
              </a:rPr>
              <a:t>Friday 12/7/2018</a:t>
            </a:r>
            <a:endParaRPr b="1" sz="18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Warm Up: NONE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Homework: NONE (study for your test on Friday maybe….)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Agenda: 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Plickers Quiz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Go over P/CR compare and contrast/ Exit Ticket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</a:rPr>
              <a:t>Transpiration video and notes </a:t>
            </a:r>
            <a:r>
              <a:rPr b="1" lang="en" sz="1800" u="sng">
                <a:solidFill>
                  <a:schemeClr val="hlink"/>
                </a:solidFill>
                <a:highlight>
                  <a:srgbClr val="A6BCC9"/>
                </a:highlight>
                <a:latin typeface="Abril Fatface"/>
                <a:ea typeface="Abril Fatface"/>
                <a:cs typeface="Abril Fatface"/>
                <a:sym typeface="Abril Fatface"/>
                <a:hlinkClick r:id="rId4"/>
              </a:rPr>
              <a:t>https://youtu.be/mc9gUm1mMzc</a:t>
            </a:r>
            <a:endParaRPr b="1" sz="1800">
              <a:highlight>
                <a:srgbClr val="A6BCC9"/>
              </a:highlight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60675" y="34235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Tuesday 11/27/2018</a:t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29625" y="1269150"/>
            <a:ext cx="5511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Homework: Study Guide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Warm Up: What is the male part of the flower called? What are the different parts called?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Agenda: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Learning Lotus Plants (Google Classroom)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-Flower lab Thursday (still need donations!)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57200" y="1515425"/>
            <a:ext cx="55113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Homework: Study Guide, Finish Learning Lotus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Warm up: What are the female parts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of the flower? What is their purpose?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Agenda: Finish Learning Lotus (6 points total, classwork grade)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57200" y="481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Lato"/>
                <a:ea typeface="Lato"/>
                <a:cs typeface="Lato"/>
                <a:sym typeface="Lato"/>
              </a:rPr>
              <a:t>Wednesday 11/28/2018</a:t>
            </a:r>
            <a:endParaRPr b="1" sz="2400" u="sng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575" y="1747175"/>
            <a:ext cx="2870700" cy="28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57200" y="1165950"/>
            <a:ext cx="6884400" cy="3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Lato"/>
                <a:ea typeface="Lato"/>
                <a:cs typeface="Lato"/>
                <a:sym typeface="Lato"/>
              </a:rPr>
              <a:t>Homework: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Study Guide (up to Photosynthesis)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Lato"/>
                <a:ea typeface="Lato"/>
                <a:cs typeface="Lato"/>
                <a:sym typeface="Lato"/>
              </a:rPr>
              <a:t>Warm Up: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None (we will do one TOMORROW instead)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Lato"/>
                <a:ea typeface="Lato"/>
                <a:cs typeface="Lato"/>
                <a:sym typeface="Lato"/>
              </a:rPr>
              <a:t>Agenda: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Flower Dissection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(lab AND lab write up are due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 at the end of class!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457200" y="30855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Thursday 11/29/2018</a:t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500" y="2199950"/>
            <a:ext cx="2943550" cy="29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89775" y="26460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Friday 11/30/2018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89800" y="1227875"/>
            <a:ext cx="6734700" cy="762000"/>
          </a:xfrm>
          <a:prstGeom prst="rect">
            <a:avLst/>
          </a:prstGeom>
          <a:solidFill>
            <a:srgbClr val="EA61FF">
              <a:alpha val="511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Homework: None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89800" y="2325800"/>
            <a:ext cx="6734700" cy="933900"/>
          </a:xfrm>
          <a:prstGeom prst="rect">
            <a:avLst/>
          </a:prstGeom>
          <a:solidFill>
            <a:srgbClr val="EA61FF">
              <a:alpha val="511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Warm Up: What is the difference between pollination and fertilization?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89725" y="3739825"/>
            <a:ext cx="6734700" cy="933900"/>
          </a:xfrm>
          <a:prstGeom prst="rect">
            <a:avLst/>
          </a:prstGeom>
          <a:solidFill>
            <a:srgbClr val="EA61FF">
              <a:alpha val="511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Agenda: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ato"/>
              <a:buAutoNum type="arabicParenR"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Pollination Lab (group of 3 people)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ato"/>
              <a:buAutoNum type="arabicParenR"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Go over Rocks, Weathering and erosion test results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400" y="0"/>
            <a:ext cx="2637600" cy="26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60425" y="125550"/>
            <a:ext cx="33264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Pollination is when a pollinator brings pollen from an anther to the stigma.  The pollen tube grows down the style and reaches the ovary.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8"/>
          <p:cNvSpPr txBox="1"/>
          <p:nvPr>
            <p:ph idx="3" type="body"/>
          </p:nvPr>
        </p:nvSpPr>
        <p:spPr>
          <a:xfrm>
            <a:off x="4369877" y="125550"/>
            <a:ext cx="30423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Fertilization- When the pollen fertilizes the ovules, turning them into seeds. 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79025" y="317150"/>
            <a:ext cx="55113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Monday 12/3/2018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9"/>
          <p:cNvSpPr txBox="1"/>
          <p:nvPr>
            <p:ph idx="3" type="body"/>
          </p:nvPr>
        </p:nvSpPr>
        <p:spPr>
          <a:xfrm>
            <a:off x="514975" y="816950"/>
            <a:ext cx="8287800" cy="3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Lato"/>
                <a:ea typeface="Lato"/>
                <a:cs typeface="Lato"/>
                <a:sym typeface="Lato"/>
              </a:rPr>
              <a:t>Homework: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Study Guide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Warm Up: During the pollination lab, what did the Q-Tip represent? What did the cotton balls represent?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Agenda:</a:t>
            </a:r>
            <a:endParaRPr b="1" sz="2400" u="sng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Accessory Plant parts notes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Working Lunch today for test retake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Rocks, Weathering, Erosion and Soils retake </a:t>
            </a: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tomorrow</a:t>
            </a: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during lunch, after school Tuesday and Wednesday (YOU MUST SIGN UP)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you cannot stay after, you need to make </a:t>
            </a: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arrangements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with me.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13225" y="2352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12/4/2018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89775" y="1092675"/>
            <a:ext cx="7071600" cy="3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Homework: Study for Soils test retake OR Plants test. Complete study guide questions about photosynthesis and cellular respiration. 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Warm Up: What are the little holes on the underside of leaves called? What is their function?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Agenda: 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Lato"/>
              <a:buAutoNum type="arabicParenR"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Soil Conservation stuff to study for test retake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arenR"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Photosynthesis and Cellular Respiration Cornell Notes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10300" y="37970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Wed. 12/5/2018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89775" y="1134775"/>
            <a:ext cx="74523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Homework: Study! Make sure you KNOW all the parts of the flower and their functions as well as the difference between Xylem and Phloem</a:t>
            </a:r>
            <a:endParaRPr sz="24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Warm Up: What is the chemical formula for photosynthesis? What are the reactants? What are the products?</a:t>
            </a:r>
            <a:endParaRPr sz="24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Agenda: Bill Nye Plants</a:t>
            </a:r>
            <a:r>
              <a:rPr lang="en" sz="18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 sz="18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